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72" r:id="rId9"/>
    <p:sldId id="263" r:id="rId10"/>
    <p:sldId id="264" r:id="rId11"/>
    <p:sldId id="266" r:id="rId12"/>
    <p:sldId id="276" r:id="rId13"/>
    <p:sldId id="265" r:id="rId14"/>
    <p:sldId id="275" r:id="rId15"/>
    <p:sldId id="267" r:id="rId16"/>
    <p:sldId id="268" r:id="rId17"/>
    <p:sldId id="269" r:id="rId18"/>
    <p:sldId id="270" r:id="rId19"/>
    <p:sldId id="271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604"/>
    <a:srgbClr val="BBD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4660"/>
  </p:normalViewPr>
  <p:slideViewPr>
    <p:cSldViewPr>
      <p:cViewPr>
        <p:scale>
          <a:sx n="76" d="100"/>
          <a:sy n="76" d="100"/>
        </p:scale>
        <p:origin x="-10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4200F-2908-47F7-931A-F6E9DE1DCFF7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1E12D-5F6F-423E-8500-EBAEC0970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7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1E12D-5F6F-423E-8500-EBAEC097073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DDD887-D08B-4487-AE2B-A4DDB244FDF7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9F08DE-EFCD-4328-BB52-5E8F9C5DA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DD887-D08B-4487-AE2B-A4DDB244FDF7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08DE-EFCD-4328-BB52-5E8F9C5DA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6DDD887-D08B-4487-AE2B-A4DDB244FDF7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9F08DE-EFCD-4328-BB52-5E8F9C5DA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DD887-D08B-4487-AE2B-A4DDB244FDF7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08DE-EFCD-4328-BB52-5E8F9C5DA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DDD887-D08B-4487-AE2B-A4DDB244FDF7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A9F08DE-EFCD-4328-BB52-5E8F9C5DA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DD887-D08B-4487-AE2B-A4DDB244FDF7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08DE-EFCD-4328-BB52-5E8F9C5DA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DD887-D08B-4487-AE2B-A4DDB244FDF7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08DE-EFCD-4328-BB52-5E8F9C5DA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DD887-D08B-4487-AE2B-A4DDB244FDF7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08DE-EFCD-4328-BB52-5E8F9C5DA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DDD887-D08B-4487-AE2B-A4DDB244FDF7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08DE-EFCD-4328-BB52-5E8F9C5DA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DD887-D08B-4487-AE2B-A4DDB244FDF7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08DE-EFCD-4328-BB52-5E8F9C5DA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DD887-D08B-4487-AE2B-A4DDB244FDF7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08DE-EFCD-4328-BB52-5E8F9C5DA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6DDD887-D08B-4487-AE2B-A4DDB244FDF7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9F08DE-EFCD-4328-BB52-5E8F9C5DA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38616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Взаимодействие с тревожными детьми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143248"/>
            <a:ext cx="8572560" cy="3286148"/>
          </a:xfrm>
        </p:spPr>
        <p:txBody>
          <a:bodyPr>
            <a:normAutofit/>
          </a:bodyPr>
          <a:lstStyle/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Консультация для педагогов</a:t>
            </a:r>
          </a:p>
          <a:p>
            <a:pPr algn="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r"/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Крутова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Е.С.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Грачёвский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детский сад №1»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цын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4318964" cy="2889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помочь тревожному ребенку?</a:t>
            </a: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395536" y="1484784"/>
            <a:ext cx="3024336" cy="2088232"/>
          </a:xfrm>
          <a:prstGeom prst="cloud">
            <a:avLst/>
          </a:prstGeom>
          <a:solidFill>
            <a:srgbClr val="BBD4E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2051720" y="4293096"/>
            <a:ext cx="3024336" cy="2088232"/>
          </a:xfrm>
          <a:prstGeom prst="cloud">
            <a:avLst/>
          </a:prstGeom>
          <a:solidFill>
            <a:srgbClr val="BBD4E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4572000" y="2132856"/>
            <a:ext cx="3024336" cy="2088232"/>
          </a:xfrm>
          <a:prstGeom prst="cloud">
            <a:avLst/>
          </a:prstGeom>
          <a:solidFill>
            <a:srgbClr val="BBD4E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3568" y="21328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Повышение самооценки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270892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Обучение умению снимать мышечное напряжение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4653136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Отработка навыка уверенного поведения в конкретных ситуациях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658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«Звезда недели»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– </a:t>
            </a:r>
            <a:r>
              <a:rPr lang="ru-RU" sz="2400" dirty="0" smtClean="0"/>
              <a:t>стенд повышения самооценки в группе</a:t>
            </a:r>
            <a:endParaRPr lang="ru-RU" sz="2400" dirty="0"/>
          </a:p>
        </p:txBody>
      </p:sp>
      <p:pic>
        <p:nvPicPr>
          <p:cNvPr id="3" name="Рисунок 2" descr="detsad-136286-1461000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4069116" cy="3227250"/>
          </a:xfrm>
          <a:prstGeom prst="rect">
            <a:avLst/>
          </a:prstGeom>
        </p:spPr>
      </p:pic>
      <p:pic>
        <p:nvPicPr>
          <p:cNvPr id="4" name="Рисунок 3" descr="зп203746_ЗВЕЗДОЧКА_НЕДЕЛИ-m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5" y="3000372"/>
            <a:ext cx="3920317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6429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«Царская семья»</a:t>
            </a:r>
            <a:endParaRPr lang="ru-RU" dirty="0"/>
          </a:p>
        </p:txBody>
      </p:sp>
      <p:pic>
        <p:nvPicPr>
          <p:cNvPr id="3" name="Рисунок 2" descr="1890а.-Семья-1-Юрию-6-л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3962012" cy="3198327"/>
          </a:xfrm>
          <a:prstGeom prst="rect">
            <a:avLst/>
          </a:prstGeom>
        </p:spPr>
      </p:pic>
      <p:pic>
        <p:nvPicPr>
          <p:cNvPr id="4" name="Рисунок 3" descr="csal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643314"/>
            <a:ext cx="6298204" cy="3214686"/>
          </a:xfrm>
          <a:prstGeom prst="rect">
            <a:avLst/>
          </a:prstGeom>
        </p:spPr>
      </p:pic>
      <p:pic>
        <p:nvPicPr>
          <p:cNvPr id="5" name="Рисунок 4" descr="roman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000108"/>
            <a:ext cx="4643438" cy="30956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с родителями тревожного ребенка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4296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ятно 2 12"/>
          <p:cNvSpPr/>
          <p:nvPr/>
        </p:nvSpPr>
        <p:spPr>
          <a:xfrm>
            <a:off x="611560" y="2132856"/>
            <a:ext cx="3384376" cy="216024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2 13"/>
          <p:cNvSpPr/>
          <p:nvPr/>
        </p:nvSpPr>
        <p:spPr>
          <a:xfrm>
            <a:off x="2915816" y="4697760"/>
            <a:ext cx="3528392" cy="216024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2 14"/>
          <p:cNvSpPr/>
          <p:nvPr/>
        </p:nvSpPr>
        <p:spPr>
          <a:xfrm>
            <a:off x="5004048" y="2060848"/>
            <a:ext cx="3384376" cy="216024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87624" y="29969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Информационные стенды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292494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Личные беседы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551723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Лекции-консультации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для тревожных детей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«Щепки на реке»</a:t>
            </a:r>
          </a:p>
          <a:p>
            <a:pPr algn="just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643050"/>
            <a:ext cx="76438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Цель – способствовать созданию спокойной, доверительной атмосферы в группе.</a:t>
            </a:r>
            <a:endParaRPr lang="ru-RU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Участники встают в два длинных ряда, один напротив другого. Это  - берега реки. Расстояние между рядами должно быть больше вытянутой реки. По реке сейчас поплывут Щепки. Один из желающих должен «проплыть» по реке. Он сам решит, как будет двигаться – быстро или медленно.</a:t>
            </a:r>
            <a:endParaRPr lang="ru-RU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Участники игры – берега – помогают руками, ласковыми прикосновениями движению щепки, которая сама выбирает путь: она может плыть прямо, может крутиться, может останавливаться и поворачивать назад… Когда Щепка проплывет весь путь, она становится краешком берега и встает рядом с другими. В это время следующая Щепка начинает свой путь…</a:t>
            </a:r>
            <a:endParaRPr lang="ru-RU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Упражнение можно проводить как с открытыми так и с закрытыми глазами (по желанию самих Щепок)</a:t>
            </a:r>
            <a:endParaRPr lang="ru-RU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6326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571876"/>
            <a:ext cx="8001056" cy="32861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58072" cy="465754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B050"/>
                </a:solidFill>
              </a:rPr>
              <a:t>«Воздушный шарик»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000108"/>
            <a:ext cx="7643866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(упражнение на релаксацию и дыхание для тревожных детей)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снять напряжение, успокоить детей.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05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Все играющие стоят или сидят в кругу. Ведущий дает инструкцию: "Представьте себе, что сейчас мы с вами будем надувать шарики. Вдохните воздух, поднесите воображаемый шарик к губам и, раздувая щеки, медленно, через приоткрытые губы надувайте его. Следите глазами за тем, как ваш шарик становится все больше и больше, как увеличиваются, растут узоры на нем. Представили? Я тоже представила ваши огромные шары. Дуйте осторожно, чтобы шарик не лопнул. А теперь покажите их друг другу". Упражнение можно повторить 3 раза.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onkey P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071546"/>
            <a:ext cx="3746903" cy="4558969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9" y="-104498"/>
            <a:ext cx="7643866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"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Шалтай-Болтай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"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(этюд на расслабление мышц для тревожных, агрессивных,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аутичных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детей)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расслабить мышцы рук, спины и груди.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"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Давайте поставим один маленький спектакль.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Он называется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Шалтай-Болтай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".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Шалтай-Болтай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Сидел на стене.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Шалтай-Болтай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Свалился во сне.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(С. Маршак)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Сначала будем поворачивать туловище вправо-влево, руки при этом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свободно болтаются, как у тряпичной куклы. На слова "свалился во сне" — резко наклоняем корпус тела вниз".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356992"/>
            <a:ext cx="4604352" cy="3352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51667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B050"/>
                </a:solidFill>
                <a:ea typeface="Arial Unicode MS" pitchFamily="34" charset="-128"/>
                <a:cs typeface="Arial Unicode MS" pitchFamily="34" charset="-128"/>
              </a:rPr>
              <a:t> «За что меня любит мама»</a:t>
            </a:r>
            <a:endParaRPr lang="ru-RU" sz="3200" dirty="0">
              <a:solidFill>
                <a:srgbClr val="00B05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28670"/>
            <a:ext cx="76328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Цель – повышение значимости каждого ребенка в глазах окружающих его детей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Все дети сидят в кругу. Каждый ребенок по очереди говорит всем, за что его любит мама.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Затем можно попросить одного из детей (желающего), чтобы он повторил, за что любит мама каждого присутствующего в группе ребенка. При затруднении другие дети могут ему помочь.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После этого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целесообразно обсудить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с детьми, приятно ли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было им узнать, что всё,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что они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сказали, другие дети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запомнили.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97537716c199ce541b86b982fed39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143248"/>
            <a:ext cx="2571736" cy="3564266"/>
          </a:xfrm>
          <a:prstGeom prst="rect">
            <a:avLst/>
          </a:prstGeom>
        </p:spPr>
      </p:pic>
      <p:pic>
        <p:nvPicPr>
          <p:cNvPr id="6" name="Рисунок 5" descr="128873954_5329627_3ee354da2fbe313be660929f1aeb3c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2905132" cy="22780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B050"/>
                </a:solidFill>
                <a:ea typeface="Arial Unicode MS" pitchFamily="34" charset="-128"/>
                <a:cs typeface="Arial Unicode MS" pitchFamily="34" charset="-128"/>
              </a:rPr>
              <a:t> «Скульптура»</a:t>
            </a:r>
            <a:endParaRPr lang="ru-RU" sz="3200" dirty="0">
              <a:solidFill>
                <a:srgbClr val="00B05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78123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                                           Цель: развитие умения владеть мышцами                                      лица, рук, ног и т.д.,</a:t>
            </a:r>
          </a:p>
          <a:p>
            <a:pPr algn="r"/>
            <a:r>
              <a:rPr lang="ru-RU" dirty="0" smtClean="0"/>
              <a:t> снижение мышечного напряжения.</a:t>
            </a:r>
          </a:p>
          <a:p>
            <a:pPr algn="r"/>
            <a:endParaRPr lang="ru-RU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ahoma" pitchFamily="34" charset="0"/>
              </a:rPr>
              <a:t>Дети разбиваются на пары.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ahoma" pitchFamily="34" charset="0"/>
              </a:rPr>
              <a:t>Один из них – скульптор, другой – скульптура. По заданию взрослого скульптор лепит из «глины» скульптуру: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ahoma" pitchFamily="34" charset="0"/>
              </a:rPr>
              <a:t> ребенка, который ничего не боится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ahoma" pitchFamily="34" charset="0"/>
              </a:rPr>
              <a:t>Ребенка, который всем доволен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ahoma" pitchFamily="34" charset="0"/>
              </a:rPr>
              <a:t>Ребенка, который выполнил 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ahoma" pitchFamily="34" charset="0"/>
              </a:rPr>
              <a:t>сложное задание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-ple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60648"/>
            <a:ext cx="2376264" cy="36118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432048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B050"/>
                </a:solidFill>
                <a:ea typeface="Arial Unicode MS" pitchFamily="34" charset="-128"/>
                <a:cs typeface="Arial Unicode MS" pitchFamily="34" charset="-128"/>
              </a:rPr>
              <a:t> «Ласковый мелок»</a:t>
            </a:r>
            <a:endParaRPr lang="ru-RU" sz="3200" dirty="0">
              <a:solidFill>
                <a:srgbClr val="00B05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763284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игра способствует снятию мышечных зажимов,</a:t>
            </a:r>
          </a:p>
          <a:p>
            <a:r>
              <a:rPr lang="ru-RU" dirty="0" smtClean="0"/>
              <a:t> развитию тактильных ощущений</a:t>
            </a:r>
          </a:p>
          <a:p>
            <a:endParaRPr lang="ru-RU" dirty="0" smtClean="0"/>
          </a:p>
          <a:p>
            <a:r>
              <a:rPr lang="ru-RU" dirty="0" smtClean="0">
                <a:latin typeface="Comic Sans MS" pitchFamily="66" charset="0"/>
              </a:rPr>
              <a:t>Взрослый говорит ребенку следующее: </a:t>
            </a:r>
            <a:endParaRPr lang="en-US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«Мы с тобой будем рисовать друг другу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 спине.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Что ты хочешь, чтобы я сейчас нарисовала?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Солнышко? Хорошо.»</a:t>
            </a:r>
            <a:r>
              <a:rPr lang="ru-RU" dirty="0" smtClean="0">
                <a:latin typeface="Comic Sans MS" pitchFamily="66" charset="0"/>
              </a:rPr>
              <a:t> </a:t>
            </a:r>
            <a:endParaRPr lang="en-US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И мягким прикосновением пальцев изображает </a:t>
            </a:r>
            <a:endParaRPr lang="en-US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контур солнца. </a:t>
            </a:r>
            <a:r>
              <a:rPr lang="en-US" dirty="0" smtClean="0">
                <a:latin typeface="Comic Sans MS" pitchFamily="66" charset="0"/>
              </a:rPr>
              <a:t>-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Похоже?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А как бы ты нарисовал на моей спине или руке?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 хочешь я нарисую тебе солнце «ласковым» мелком? </a:t>
            </a:r>
            <a:r>
              <a:rPr lang="ru-RU" dirty="0" smtClean="0">
                <a:latin typeface="Comic Sans MS" pitchFamily="66" charset="0"/>
              </a:rPr>
              <a:t>И взрослый рисует, едва касаясь поверхности тела.</a:t>
            </a:r>
            <a:endParaRPr lang="en-US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«Тебе приятно, когда я так рисую? А хочешь сейчас белка или лиса нарисуют солнце своим «ласковым» хвостиком?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А хочешь я нарисую другое солнце или луну или еще что-нибудь?</a:t>
            </a:r>
          </a:p>
          <a:p>
            <a:r>
              <a:rPr lang="ru-RU" dirty="0" smtClean="0">
                <a:latin typeface="Comic Sans MS" pitchFamily="66" charset="0"/>
              </a:rPr>
              <a:t>После окончания игры взрослый нежными движениями руки «стирает» все, что он нарисовал, при этом слегка массируя спину или другой участок тела.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Соотношение понятий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«тревога» и «тревожность»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844824"/>
            <a:ext cx="367240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844824"/>
            <a:ext cx="367240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Эмоциональное состояние, возникающее в ситуации неопределенной опасности, проявляется в ожидании неблагополучного развития событий.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из элементов адаптации человека к новой ситуации.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84482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Индивидуальная психологическая особенность, проявляется в склонности человека к частым и интенсивным переживаниям состояния тревоги. Рассматривается как личное образование и /или свойство темперамента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4" idx="2"/>
            <a:endCxn id="13" idx="0"/>
          </p:cNvCxnSpPr>
          <p:nvPr/>
        </p:nvCxnSpPr>
        <p:spPr>
          <a:xfrm>
            <a:off x="2303748" y="4869160"/>
            <a:ext cx="109786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12" idx="0"/>
          </p:cNvCxnSpPr>
          <p:nvPr/>
        </p:nvCxnSpPr>
        <p:spPr>
          <a:xfrm flipH="1">
            <a:off x="989856" y="4869160"/>
            <a:ext cx="131389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решение 11"/>
          <p:cNvSpPr/>
          <p:nvPr/>
        </p:nvSpPr>
        <p:spPr>
          <a:xfrm>
            <a:off x="0" y="5517232"/>
            <a:ext cx="1979712" cy="108012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2411760" y="5517232"/>
            <a:ext cx="1979712" cy="108012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2844" y="58578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мобилизующая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11760" y="58772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расслабляющая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>
            <a:stCxn id="4" idx="0"/>
          </p:cNvCxnSpPr>
          <p:nvPr/>
        </p:nvCxnSpPr>
        <p:spPr>
          <a:xfrm flipV="1">
            <a:off x="2303748" y="1340768"/>
            <a:ext cx="360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7" idx="0"/>
          </p:cNvCxnSpPr>
          <p:nvPr/>
        </p:nvCxnSpPr>
        <p:spPr>
          <a:xfrm flipH="1" flipV="1">
            <a:off x="6804248" y="1340768"/>
            <a:ext cx="360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решение 24"/>
          <p:cNvSpPr/>
          <p:nvPr/>
        </p:nvSpPr>
        <p:spPr>
          <a:xfrm>
            <a:off x="4860032" y="5517232"/>
            <a:ext cx="1979712" cy="108012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решение 25"/>
          <p:cNvSpPr/>
          <p:nvPr/>
        </p:nvSpPr>
        <p:spPr>
          <a:xfrm>
            <a:off x="7164288" y="5517232"/>
            <a:ext cx="1979712" cy="108012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stCxn id="5" idx="2"/>
            <a:endCxn id="25" idx="0"/>
          </p:cNvCxnSpPr>
          <p:nvPr/>
        </p:nvCxnSpPr>
        <p:spPr>
          <a:xfrm flipH="1">
            <a:off x="5849888" y="4869160"/>
            <a:ext cx="9903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2"/>
            <a:endCxn id="26" idx="0"/>
          </p:cNvCxnSpPr>
          <p:nvPr/>
        </p:nvCxnSpPr>
        <p:spPr>
          <a:xfrm>
            <a:off x="6840252" y="4869160"/>
            <a:ext cx="131389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04048" y="58772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общая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380312" y="58052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ситуативная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8c88f216d2c39b8b4027d094fd39cb1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00437"/>
            <a:ext cx="7643866" cy="33575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B050"/>
                </a:solidFill>
              </a:rPr>
              <a:t>« Волшебный клубок»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28670"/>
            <a:ext cx="78843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Цель: повышение самооценки, снятие психического напряжения, устранение страхов, создание положительного эмоционального фона.</a:t>
            </a:r>
          </a:p>
          <a:p>
            <a:r>
              <a:rPr lang="ru-RU" sz="2000" dirty="0" smtClean="0">
                <a:solidFill>
                  <a:schemeClr val="accent3"/>
                </a:solidFill>
                <a:latin typeface="Comic Sans MS" pitchFamily="66" charset="0"/>
              </a:rPr>
              <a:t>Эта техника – альтернатива рисованию карандашами и красками. Рисование с помощью клубка не вызывает у детей страха, так как созданный рисунок не может быть плохим или хорошим и приносит чувство удовлетворения любому ребенку. </a:t>
            </a:r>
            <a:endParaRPr lang="ru-RU" sz="2000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469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nstantia" pitchFamily="18" charset="0"/>
              </a:rPr>
              <a:t>Открытое письмо тревожных детей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7704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В-в-воспитатели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!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Мы боимся приходить в детский сад, но и дома оставаться тоже боимся.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Мы боимся, что у нас что-то получится не так, как вы хотите, что мы не успеем выполнить задание, не сможем быстро пообедать, и тогда нас будут ругать…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Мы боимся, что нас вечером не заберут родители: ведь вдруг они попадут в несчастный случай или не будет работать метро…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Ох, от всех этих «боимся» у нас постоянно болит то живот, то голова. А вот сейчас, кажется поднимется температура…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 кричите на нас, пожалуйста, говорите поменьше и тихим голосом. Похвалите нас и не забудьте сказать ласковое слово, не называйте нас по фамилии…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Мы ждем, что вы нам поможете и поддержите нас.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ТРЕВОГА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572000" y="54868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ятно 1 6"/>
          <p:cNvSpPr/>
          <p:nvPr/>
        </p:nvSpPr>
        <p:spPr>
          <a:xfrm>
            <a:off x="2195736" y="548680"/>
            <a:ext cx="4824536" cy="2232248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47864" y="1196752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СТРАХ-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Ключевая эмоция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2743200"/>
          <a:ext cx="9144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744"/>
                <a:gridCol w="6876256"/>
              </a:tblGrid>
              <a:tr h="358559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Возрастной период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Страхи</a:t>
                      </a:r>
                      <a:endParaRPr lang="ru-RU" dirty="0"/>
                    </a:p>
                  </a:txBody>
                  <a:tcPr/>
                </a:tc>
              </a:tr>
              <a:tr h="358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1-3</a:t>
                      </a:r>
                      <a:r>
                        <a:rPr lang="ru-RU" baseline="0" dirty="0" smtClean="0"/>
                        <a:t>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Страх</a:t>
                      </a:r>
                      <a:r>
                        <a:rPr lang="ru-RU" baseline="0" dirty="0" smtClean="0"/>
                        <a:t> незнакомых людей, беспокойство при долгом отсутствии матери, шумной обстановки, врачей, боли, укола, одиночества, иногда высоты, глубины, волка, наказания со стороны родителей, транспорта. Основной источник страхов – отношения в семье и ограничение самостоятельности.</a:t>
                      </a:r>
                      <a:endParaRPr lang="ru-RU" dirty="0"/>
                    </a:p>
                  </a:txBody>
                  <a:tcPr/>
                </a:tc>
              </a:tr>
              <a:tr h="358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3-5</a:t>
                      </a:r>
                      <a:r>
                        <a:rPr lang="ru-RU" baseline="0" dirty="0" smtClean="0"/>
                        <a:t>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Баба-Яга</a:t>
                      </a:r>
                      <a:r>
                        <a:rPr lang="ru-RU" baseline="0" dirty="0" smtClean="0"/>
                        <a:t> и другие сказочные персонажи, страх одиночества, темноты, замкнутого пространства, нападения, страхи перед сном как способ удержания родителей</a:t>
                      </a:r>
                      <a:endParaRPr lang="ru-RU" dirty="0"/>
                    </a:p>
                  </a:txBody>
                  <a:tcPr/>
                </a:tc>
              </a:tr>
              <a:tr h="358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5-7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Страшных</a:t>
                      </a:r>
                      <a:r>
                        <a:rPr lang="ru-RU" baseline="0" dirty="0" smtClean="0"/>
                        <a:t> снов, смерти, нападения, темноты, сказочных персонажей, животных, огня, пожара, опоздать, заболеть, заразиться</a:t>
                      </a:r>
                    </a:p>
                    <a:p>
                      <a:r>
                        <a:rPr lang="ru-RU" baseline="0" dirty="0" smtClean="0"/>
                        <a:t>С 6 до 7 лет  - часто страхи странных и громких звуков, звука ветра и грома, одиночества ночью и появления кошмаров, призраков, ведьм, повреждения тела, потери родителей или собственной пропажи.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Портрет тревожного ребенка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77426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Чрезмерное беспокойство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Тревожное ожидание предстоящего события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Беспомощность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Страх новых игр, людей, обстановки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Самокритичны и требовательны к себе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Низкая самооценка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Сверхпослушание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/негативизм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Потребность в поддержке при выполнении задания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Незначимые роли в играх со сверстниками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Соматические проблемы (боли в животе, головокружения, спазмы в горле и др.)</a:t>
            </a:r>
          </a:p>
          <a:p>
            <a:endParaRPr lang="ru-RU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941168"/>
            <a:ext cx="7920880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определения тревожности у ребенка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500174"/>
            <a:ext cx="8429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Испытывает постоянное беспокойство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Испытывают трудности при концентрации внимания на чем –либо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Испытывает мускульное напряжение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Раздражителен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нарушения сна </a:t>
            </a:r>
          </a:p>
          <a:p>
            <a:pPr algn="ctr"/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хотя бы один из критериев присутствует постоянно в поведении ребенка, то можно предполагать тревожность</a:t>
            </a:r>
            <a:endParaRPr lang="ru-RU" sz="20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ревога-120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71904"/>
            <a:ext cx="7715240" cy="30860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Анкета на выявление тревожности </a:t>
            </a: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(Лаврентьева Г.П., Титаренко Т.М.)</a:t>
            </a:r>
            <a:endParaRPr lang="ru-RU" sz="18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928670"/>
            <a:ext cx="802955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может долго работать, не уставая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может сосредоточиться на чем-то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Любое задание вызывает излишнее беспокойство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выполнения заданий ребенок очень напряжен, скован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Смущается чаще других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 говорит о напряженных ситуациях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Краснеет в незнакомой обстановке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Жалуется на то, что ему снятся страшные сны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у него обычно холодные и влажные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Нередко бывает расстройство стула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Сильно потеет, когда волнуется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обладает хорошим аппетитом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Спит беспокойно, засыпает с трудом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Пуглив, многое вызывает страх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Обычно беспокоен, легко расстраивается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 не может сдержать слезы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Плохо переносит ожидание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любит браться за новое дело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уверен в себе, в своих силах</a:t>
            </a:r>
          </a:p>
          <a:p>
            <a:pPr lvl="0"/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Боится сталкиваться с трудностями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Рисунки тревожных детей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34" y="3804025"/>
            <a:ext cx="4071966" cy="3053975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285992"/>
            <a:ext cx="4143372" cy="3107529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Рисунок 4" descr="IMG_73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1000108"/>
            <a:ext cx="3643306" cy="273248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 descr="IMG_73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928670"/>
            <a:ext cx="2786050" cy="208953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IMG_73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00636"/>
            <a:ext cx="2214545" cy="166090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Причины тревожности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2571768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71448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личностные факторы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071670" y="1124744"/>
            <a:ext cx="988162" cy="518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84170" y="980730"/>
            <a:ext cx="951649" cy="588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22" idx="0"/>
          </p:cNvCxnSpPr>
          <p:nvPr/>
        </p:nvCxnSpPr>
        <p:spPr>
          <a:xfrm flipH="1">
            <a:off x="4714876" y="1124744"/>
            <a:ext cx="1140" cy="518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143240" y="1643050"/>
            <a:ext cx="3071834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псипс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29388" y="1643050"/>
            <a:ext cx="2571768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14678" y="164305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Социально-психологические факторы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64" y="164305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Внешние социальные факторы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2786058"/>
            <a:ext cx="2606538" cy="3643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428992" y="2786058"/>
            <a:ext cx="2500330" cy="3643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429388" y="2786058"/>
            <a:ext cx="2500330" cy="3643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79512" y="2786058"/>
            <a:ext cx="2535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находится в состоянии внутреннего конфликта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Психофизиологические особенности ребенка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(меланхолический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темперамент=слабая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нервная система)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0430" y="2857496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семейного воспитания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семейных взаимоотношений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«Социальная среда» родителей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00826" y="2928934"/>
            <a:ext cx="2500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адаптации ребенка в ДОУ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Авторитарность педагогов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Чрезмерная строгость и непоследовательность воспитателей ДОУ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815</TotalTime>
  <Words>1270</Words>
  <Application>Microsoft Office PowerPoint</Application>
  <PresentationFormat>Экран (4:3)</PresentationFormat>
  <Paragraphs>178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 Взаимодействие с тревожными детьми</vt:lpstr>
      <vt:lpstr>Соотношение понятий  «тревога» и «тревожность»</vt:lpstr>
      <vt:lpstr>Открытое письмо тревожных детей</vt:lpstr>
      <vt:lpstr>ТРЕВОГА </vt:lpstr>
      <vt:lpstr>Портрет тревожного ребенка</vt:lpstr>
      <vt:lpstr>Критерии определения тревожности у ребенка</vt:lpstr>
      <vt:lpstr>Анкета на выявление тревожности (Лаврентьева Г.П., Титаренко Т.М.)</vt:lpstr>
      <vt:lpstr>Рисунки тревожных детей</vt:lpstr>
      <vt:lpstr>Причины тревожности</vt:lpstr>
      <vt:lpstr>Как помочь тревожному ребенку?</vt:lpstr>
      <vt:lpstr>«Звезда недели»  – стенд повышения самооценки в группе</vt:lpstr>
      <vt:lpstr>«Царская семья»</vt:lpstr>
      <vt:lpstr>Работа с родителями тревожного ребенка</vt:lpstr>
      <vt:lpstr>Игры для тревожных детей</vt:lpstr>
      <vt:lpstr>«Воздушный шарик»</vt:lpstr>
      <vt:lpstr>Презентация PowerPoint</vt:lpstr>
      <vt:lpstr> «За что меня любит мама»</vt:lpstr>
      <vt:lpstr> «Скульптура»</vt:lpstr>
      <vt:lpstr> «Ласковый мелок»</vt:lpstr>
      <vt:lpstr>« Волшебный клубок»</vt:lpstr>
      <vt:lpstr>Спасибо за внимание!</vt:lpstr>
    </vt:vector>
  </TitlesOfParts>
  <Company>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Пользователь Windows</cp:lastModifiedBy>
  <cp:revision>80</cp:revision>
  <dcterms:created xsi:type="dcterms:W3CDTF">2019-03-22T12:21:44Z</dcterms:created>
  <dcterms:modified xsi:type="dcterms:W3CDTF">2025-02-04T10:56:34Z</dcterms:modified>
</cp:coreProperties>
</file>